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4"/>
  </p:notesMasterIdLst>
  <p:handoutMasterIdLst>
    <p:handoutMasterId r:id="rId25"/>
  </p:handoutMasterIdLst>
  <p:sldIdLst>
    <p:sldId id="259" r:id="rId3"/>
    <p:sldId id="261" r:id="rId4"/>
    <p:sldId id="262" r:id="rId5"/>
    <p:sldId id="258" r:id="rId6"/>
    <p:sldId id="265" r:id="rId7"/>
    <p:sldId id="266" r:id="rId8"/>
    <p:sldId id="268" r:id="rId9"/>
    <p:sldId id="269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82" r:id="rId19"/>
    <p:sldId id="283" r:id="rId20"/>
    <p:sldId id="284" r:id="rId21"/>
    <p:sldId id="279" r:id="rId22"/>
    <p:sldId id="280" r:id="rId23"/>
  </p:sldIdLst>
  <p:sldSz cx="9144000" cy="6858000" type="screen4x3"/>
  <p:notesSz cx="7315200" cy="9601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3F1A6-6F57-4A25-9E2A-3FFD08248975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CE9-2A2E-4868-AD0C-6634BAE01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419F-82DB-4D8C-A6E0-6C4093FB9A3E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867" y="4620373"/>
            <a:ext cx="5853468" cy="37803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8D9C-3E9A-4744-BC6C-00CF62B5F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8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18D9C-3E9A-4744-BC6C-00CF62B5F5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3FDE6F-AF21-4CA7-BE9E-A5A2B91E6BEC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2A0-B6AD-47BB-9982-55DC40F3669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5EDC-F214-4C31-A1F4-6E2DE8C387D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90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53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808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1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40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151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35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122E5A3-E0C9-4CB1-B81B-3951DBE3B3D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513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25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94760A-346E-4C4E-AC19-DB39C342E9D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D6A11-897E-4F0F-BF9B-689EEE1A46CC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A68-E660-435F-AAAC-C86DC363ED08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BB56126-322D-41D5-993E-4661AF4B72B0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90E3-1182-4EBF-B59C-0834D77D695B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FC67E2-D07A-4A33-BC77-E2B83AA4778B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zh-TW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87E52C-DA7C-422C-8094-A2CA051AF56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29B3BE-C8A9-4FE8-B79E-49813A78254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3.png"/><Relationship Id="rId18" Type="http://schemas.openxmlformats.org/officeDocument/2006/relationships/image" Target="../media/image25.tmp"/><Relationship Id="rId3" Type="http://schemas.openxmlformats.org/officeDocument/2006/relationships/image" Target="../media/image19.jpeg"/><Relationship Id="rId21" Type="http://schemas.openxmlformats.org/officeDocument/2006/relationships/slide" Target="slide19.xml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slide" Target="slide12.xml"/><Relationship Id="rId25" Type="http://schemas.openxmlformats.org/officeDocument/2006/relationships/image" Target="../media/image29.png"/><Relationship Id="rId2" Type="http://schemas.openxmlformats.org/officeDocument/2006/relationships/slide" Target="slide16.xml"/><Relationship Id="rId16" Type="http://schemas.openxmlformats.org/officeDocument/2006/relationships/image" Target="../media/image24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15.xml"/><Relationship Id="rId24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8.tmp"/><Relationship Id="rId23" Type="http://schemas.openxmlformats.org/officeDocument/2006/relationships/slide" Target="slide14.xml"/><Relationship Id="rId10" Type="http://schemas.openxmlformats.org/officeDocument/2006/relationships/slide" Target="slide11.xml"/><Relationship Id="rId19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slide" Target="slide13.xml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nsole.dialogflow.com/api-client/demo/embedded/3dc4f326-14f5-4b91-9ab0-8b7e6bddf9a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57606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/>
              <a:t>Hackimon – Our team members</a:t>
            </a:r>
            <a:endParaRPr lang="zh-TW" alt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504" y="2996952"/>
            <a:ext cx="8568952" cy="3805783"/>
            <a:chOff x="107504" y="2996952"/>
            <a:chExt cx="8568952" cy="380578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4869160"/>
              <a:ext cx="866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3648" y="4869160"/>
              <a:ext cx="8191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4941168"/>
              <a:ext cx="838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8" y="4869160"/>
              <a:ext cx="80010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04248" y="4941168"/>
              <a:ext cx="876300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4008" y="4941168"/>
              <a:ext cx="742950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13" name="Rounded Rectangular Callout 12"/>
            <p:cNvSpPr/>
            <p:nvPr/>
          </p:nvSpPr>
          <p:spPr>
            <a:xfrm>
              <a:off x="107504" y="4365104"/>
              <a:ext cx="1224136" cy="792088"/>
            </a:xfrm>
            <a:prstGeom prst="wedgeRoundRectCallout">
              <a:avLst>
                <a:gd name="adj1" fmla="val 63797"/>
                <a:gd name="adj2" fmla="val 58771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Catherine. I am working in GLCM IT for BI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4" name="Rounded Rectangular Callout 13"/>
            <p:cNvSpPr/>
            <p:nvPr/>
          </p:nvSpPr>
          <p:spPr>
            <a:xfrm>
              <a:off x="1115616" y="3501008"/>
              <a:ext cx="1512168" cy="792088"/>
            </a:xfrm>
            <a:prstGeom prst="wedgeRoundRectCallout">
              <a:avLst>
                <a:gd name="adj1" fmla="val 48584"/>
                <a:gd name="adj2" fmla="val 1304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Nick,. I am Business Analyst working in data visualization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5" name="Rounded Rectangular Callout 14"/>
            <p:cNvSpPr/>
            <p:nvPr/>
          </p:nvSpPr>
          <p:spPr>
            <a:xfrm>
              <a:off x="2915816" y="3861048"/>
              <a:ext cx="1512168" cy="648072"/>
            </a:xfrm>
            <a:prstGeom prst="wedgeRoundRectCallout">
              <a:avLst>
                <a:gd name="adj1" fmla="val 18582"/>
                <a:gd name="adj2" fmla="val 11487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KK. I am Infrastructure Lead in Group Function.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6" name="Rounded Rectangular Callout 15"/>
            <p:cNvSpPr/>
            <p:nvPr/>
          </p:nvSpPr>
          <p:spPr>
            <a:xfrm>
              <a:off x="4644008" y="3789040"/>
              <a:ext cx="1368152" cy="720080"/>
            </a:xfrm>
            <a:prstGeom prst="wedgeRoundRectCallout">
              <a:avLst>
                <a:gd name="adj1" fmla="val -18754"/>
                <a:gd name="adj2" fmla="val 86725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Krystal. I am Global Portfolio Manager in RBWM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7" name="Rounded Rectangular Callout 16"/>
            <p:cNvSpPr/>
            <p:nvPr/>
          </p:nvSpPr>
          <p:spPr>
            <a:xfrm>
              <a:off x="6156176" y="2996952"/>
              <a:ext cx="1584176" cy="1008112"/>
            </a:xfrm>
            <a:prstGeom prst="wedgeRoundRectCallout">
              <a:avLst>
                <a:gd name="adj1" fmla="val -40633"/>
                <a:gd name="adj2" fmla="val 142552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Michael working as Senior Lead Solution Architect for GLCM and Payment System in ASP.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8" name="Rounded Rectangular Callout 17"/>
            <p:cNvSpPr/>
            <p:nvPr/>
          </p:nvSpPr>
          <p:spPr>
            <a:xfrm>
              <a:off x="7092280" y="4077072"/>
              <a:ext cx="1584176" cy="792088"/>
            </a:xfrm>
            <a:prstGeom prst="wedgeRoundRectCallout">
              <a:avLst>
                <a:gd name="adj1" fmla="val -33661"/>
                <a:gd name="adj2" fmla="val 611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April. I am Development Manager working in Qlik Sense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692696"/>
            <a:ext cx="7416824" cy="2520280"/>
          </a:xfrm>
          <a:prstGeom prst="cloudCallout">
            <a:avLst/>
          </a:prstGeom>
          <a:solidFill>
            <a:srgbClr val="9FE9CB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</a:rPr>
              <a:t>Why we join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Good </a:t>
            </a:r>
            <a:r>
              <a:rPr lang="en-US" altLang="zh-TW" dirty="0">
                <a:solidFill>
                  <a:srgbClr val="002060"/>
                </a:solidFill>
              </a:rPr>
              <a:t>learning </a:t>
            </a:r>
            <a:r>
              <a:rPr lang="en-US" altLang="zh-TW" dirty="0" smtClean="0">
                <a:solidFill>
                  <a:srgbClr val="002060"/>
                </a:solidFill>
              </a:rPr>
              <a:t>program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Enjoy the </a:t>
            </a:r>
            <a:r>
              <a:rPr lang="en-US" altLang="zh-TW" dirty="0">
                <a:solidFill>
                  <a:srgbClr val="002060"/>
                </a:solidFill>
              </a:rPr>
              <a:t>latest IT trend</a:t>
            </a:r>
          </a:p>
          <a:p>
            <a:r>
              <a:rPr lang="en-US" altLang="zh-TW" dirty="0">
                <a:solidFill>
                  <a:srgbClr val="002060"/>
                </a:solidFill>
              </a:rPr>
              <a:t>Explore the power of AI, Cloud &amp; </a:t>
            </a:r>
            <a:r>
              <a:rPr lang="en-US" altLang="zh-TW" dirty="0" err="1" smtClean="0">
                <a:solidFill>
                  <a:srgbClr val="002060"/>
                </a:solidFill>
              </a:rPr>
              <a:t>IoT</a:t>
            </a:r>
            <a:r>
              <a:rPr lang="en-US" altLang="zh-TW" dirty="0" smtClean="0">
                <a:solidFill>
                  <a:srgbClr val="002060"/>
                </a:solidFill>
              </a:rPr>
              <a:t> to </a:t>
            </a:r>
            <a:r>
              <a:rPr lang="en-US" altLang="zh-TW" dirty="0">
                <a:solidFill>
                  <a:srgbClr val="002060"/>
                </a:solidFill>
              </a:rPr>
              <a:t>change the world</a:t>
            </a:r>
          </a:p>
          <a:p>
            <a:endParaRPr lang="en-US" altLang="zh-TW" dirty="0">
              <a:solidFill>
                <a:srgbClr val="00206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6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0.46.36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28 at 00.53.5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751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8 at 01.00.3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3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3.08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7.2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07"/>
            <a:ext cx="9144000" cy="56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57"/>
            <a:ext cx="9144000" cy="44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9"/>
            <a:ext cx="91440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884"/>
            <a:ext cx="9144000" cy="39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124744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Thousands of financial </a:t>
            </a:r>
            <a:r>
              <a:rPr lang="en-US" altLang="zh-CN" dirty="0"/>
              <a:t>research </a:t>
            </a:r>
            <a:r>
              <a:rPr lang="en-US" altLang="zh-CN" dirty="0" smtClean="0"/>
              <a:t>reports published every minute</a:t>
            </a:r>
          </a:p>
          <a:p>
            <a:pPr marL="285750" indent="-285750">
              <a:buFont typeface="Arial"/>
              <a:buChar char="•"/>
            </a:pPr>
            <a:endParaRPr lang="bg-BG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Digest reports quickly &amp; make investment decision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Summarize key points </a:t>
            </a:r>
            <a:r>
              <a:rPr lang="en-US" altLang="zh-CN" dirty="0"/>
              <a:t>from lots of narrative comments 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The innovation challenge 1B (submitted by GPB) looks for a solution to improve customer experience based on the knowledge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 smtClean="0">
                <a:solidFill>
                  <a:schemeClr val="tx2"/>
                </a:solidFill>
              </a:rPr>
              <a:t>Problem Statement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7-27 at 19.2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1008"/>
            <a:ext cx="5436096" cy="3233938"/>
          </a:xfrm>
          <a:prstGeom prst="rect">
            <a:avLst/>
          </a:prstGeom>
        </p:spPr>
      </p:pic>
      <p:pic>
        <p:nvPicPr>
          <p:cNvPr id="6" name="Picture 5" descr="Screen Shot 2019-07-27 at 21.13.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533">
            <a:off x="959958" y="5356458"/>
            <a:ext cx="1239352" cy="1343353"/>
          </a:xfrm>
          <a:prstGeom prst="rect">
            <a:avLst/>
          </a:prstGeom>
        </p:spPr>
      </p:pic>
      <p:pic>
        <p:nvPicPr>
          <p:cNvPr id="9" name="Picture 8" descr="Screen Shot 2019-07-27 at 23.45.4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7858">
            <a:off x="777562" y="3803271"/>
            <a:ext cx="1053539" cy="1550303"/>
          </a:xfrm>
          <a:prstGeom prst="rect">
            <a:avLst/>
          </a:prstGeom>
        </p:spPr>
      </p:pic>
      <p:pic>
        <p:nvPicPr>
          <p:cNvPr id="7" name="Picture 6" descr="Screen Shot 2019-07-27 at 21.12.1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1">
            <a:off x="1954511" y="4108960"/>
            <a:ext cx="1130734" cy="16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806489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8640"/>
            <a:ext cx="4885159" cy="5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163" y="188640"/>
            <a:ext cx="7467600" cy="634082"/>
          </a:xfrm>
        </p:spPr>
        <p:txBody>
          <a:bodyPr/>
          <a:lstStyle/>
          <a:p>
            <a:r>
              <a:rPr kumimoji="1" lang="en-US" altLang="zh-CN" dirty="0" smtClean="0"/>
              <a:t>Solution and business case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162" y="908720"/>
            <a:ext cx="8262301" cy="576064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zh-CN" sz="2000" dirty="0" smtClean="0"/>
              <a:t>“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Chabot Solution</a:t>
            </a:r>
            <a:r>
              <a:rPr lang="en-US" altLang="zh-CN" sz="2000" dirty="0" smtClean="0"/>
              <a:t>” summarize investment advice instantly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Google Cloud based solution:</a:t>
            </a:r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           - scan the research reports</a:t>
            </a:r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- train model with continuous learning</a:t>
            </a:r>
          </a:p>
          <a:p>
            <a:pPr marL="365760" lvl="1" indent="0">
              <a:buNone/>
            </a:pPr>
            <a:endParaRPr lang="en-US" altLang="zh-CN" sz="1800" dirty="0" smtClean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The 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Chabot</a:t>
            </a:r>
            <a:r>
              <a:rPr lang="en-US" altLang="zh-CN" sz="2000" dirty="0" smtClean="0"/>
              <a:t>:</a:t>
            </a:r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User-friendly </a:t>
            </a:r>
            <a:r>
              <a:rPr lang="en-US" altLang="zh-CN" sz="1800" dirty="0" smtClean="0"/>
              <a:t>interface</a:t>
            </a:r>
            <a:endParaRPr lang="en-US" altLang="zh-CN" sz="1800" dirty="0"/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Accessible from browser </a:t>
            </a:r>
            <a:r>
              <a:rPr lang="en-US" altLang="zh-CN" sz="1800" dirty="0" smtClean="0"/>
              <a:t>on   </a:t>
            </a:r>
            <a:endParaRPr lang="en-US" altLang="zh-CN" sz="1800" dirty="0"/>
          </a:p>
          <a:p>
            <a:pPr lvl="1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Interactive investor’s query with the result </a:t>
            </a:r>
            <a:r>
              <a:rPr lang="en-US" altLang="zh-CN" sz="1800" dirty="0" smtClean="0"/>
              <a:t>from</a:t>
            </a:r>
            <a:endParaRPr lang="en-US" altLang="zh-CN" sz="1800" dirty="0"/>
          </a:p>
          <a:p>
            <a:pPr marL="651510" lvl="1" indent="-285750">
              <a:buFont typeface="Arial"/>
              <a:buChar char="•"/>
            </a:pPr>
            <a:r>
              <a:rPr lang="en-US" altLang="zh-CN" sz="1800" dirty="0"/>
              <a:t>Extended to </a:t>
            </a:r>
            <a:r>
              <a:rPr lang="en-US" altLang="zh-CN" sz="1800" dirty="0">
                <a:solidFill>
                  <a:srgbClr val="3668C4"/>
                </a:solidFill>
              </a:rPr>
              <a:t>National Language Support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Blip>
                <a:blip r:embed="rId2"/>
              </a:buBlip>
            </a:pPr>
            <a:r>
              <a:rPr lang="en-US" altLang="zh-CN" sz="2000" dirty="0" smtClean="0"/>
              <a:t>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innovation challenge 1B </a:t>
            </a:r>
            <a:endParaRPr lang="en-US" altLang="zh-CN" sz="2000" dirty="0" smtClean="0"/>
          </a:p>
          <a:p>
            <a:pPr marL="651510" lvl="1" indent="-285750">
              <a:buFont typeface="Arial"/>
              <a:buChar char="•"/>
            </a:pPr>
            <a:endParaRPr lang="en-US" altLang="zh-CN" sz="1800" dirty="0" smtClean="0"/>
          </a:p>
          <a:p>
            <a:pPr marL="365760" lvl="1" indent="0">
              <a:buNone/>
            </a:pPr>
            <a:endParaRPr lang="en-US" altLang="zh-CN" sz="1800" dirty="0"/>
          </a:p>
        </p:txBody>
      </p:sp>
      <p:pic>
        <p:nvPicPr>
          <p:cNvPr id="7" name="Picture 6" descr="Screen Shot 2019-07-27 at 22.24.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00808"/>
            <a:ext cx="1784700" cy="1624077"/>
          </a:xfrm>
          <a:prstGeom prst="rect">
            <a:avLst/>
          </a:prstGeom>
        </p:spPr>
      </p:pic>
      <p:pic>
        <p:nvPicPr>
          <p:cNvPr id="10" name="Picture 9" descr="Screen Shot 2019-07-27 at 22.29.2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2167912" cy="444992"/>
          </a:xfrm>
          <a:prstGeom prst="rect">
            <a:avLst/>
          </a:prstGeom>
        </p:spPr>
      </p:pic>
      <p:pic>
        <p:nvPicPr>
          <p:cNvPr id="12" name="Picture 11" descr="Screen Shot 2019-07-27 at 22.49.2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7372"/>
            <a:ext cx="1413404" cy="881628"/>
          </a:xfrm>
          <a:prstGeom prst="rect">
            <a:avLst/>
          </a:prstGeom>
        </p:spPr>
      </p:pic>
      <p:pic>
        <p:nvPicPr>
          <p:cNvPr id="13" name="Picture 12" descr="Screen Shot 2019-07-27 at 22.52.2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2896071" cy="864096"/>
          </a:xfrm>
          <a:prstGeom prst="rect">
            <a:avLst/>
          </a:prstGeom>
        </p:spPr>
      </p:pic>
      <p:pic>
        <p:nvPicPr>
          <p:cNvPr id="14" name="Picture 13" descr="Screen Shot 2019-07-27 at 22.57.3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096"/>
            <a:ext cx="1080120" cy="7466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8184" y="4484996"/>
            <a:ext cx="1008112" cy="1104244"/>
            <a:chOff x="6732240" y="4392428"/>
            <a:chExt cx="1475101" cy="1508969"/>
          </a:xfrm>
        </p:grpSpPr>
        <p:pic>
          <p:nvPicPr>
            <p:cNvPr id="16" name="內容版面配置區 7" descr="畫面剪輯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4" t="1474"/>
            <a:stretch/>
          </p:blipFill>
          <p:spPr>
            <a:xfrm>
              <a:off x="7070674" y="4392428"/>
              <a:ext cx="1031303" cy="1185770"/>
            </a:xfrm>
            <a:prstGeom prst="rect">
              <a:avLst/>
            </a:prstGeom>
          </p:spPr>
        </p:pic>
        <p:sp>
          <p:nvSpPr>
            <p:cNvPr id="17" name="矩形 17"/>
            <p:cNvSpPr/>
            <p:nvPr/>
          </p:nvSpPr>
          <p:spPr>
            <a:xfrm>
              <a:off x="6732240" y="5589241"/>
              <a:ext cx="1475101" cy="31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Trained M</a:t>
              </a:r>
              <a:r>
                <a:rPr lang="en-US" altLang="zh-TW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odel</a:t>
              </a:r>
              <a:endParaRPr lang="zh-HK" altLang="en-US" sz="1400" b="1" dirty="0">
                <a:solidFill>
                  <a:srgbClr val="3668C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>
                <a:solidFill>
                  <a:schemeClr val="tx2"/>
                </a:solidFill>
              </a:rPr>
              <a:t>Architecture Logical</a:t>
            </a:r>
            <a:r>
              <a:rPr lang="en-US" altLang="zh-HK" sz="3000" b="1" cap="small" dirty="0" smtClean="0">
                <a:solidFill>
                  <a:schemeClr val="tx2"/>
                </a:solidFill>
              </a:rPr>
              <a:t> </a:t>
            </a:r>
            <a:r>
              <a:rPr lang="en-US" altLang="zh-HK" sz="3000" b="1" cap="small" dirty="0">
                <a:solidFill>
                  <a:schemeClr val="tx2"/>
                </a:solidFill>
              </a:rPr>
              <a:t>Diagram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5" name="Picture 2" descr="pdf logo 的圖片結果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6008"/>
            <a:ext cx="991542" cy="8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19087" y="1725447"/>
            <a:ext cx="8401744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5" idx="2"/>
          </p:cNvCxnSpPr>
          <p:nvPr/>
        </p:nvCxnSpPr>
        <p:spPr>
          <a:xfrm flipH="1">
            <a:off x="877491" y="1725447"/>
            <a:ext cx="13816" cy="812608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935507" y="1844824"/>
            <a:ext cx="1188221" cy="50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1</a:t>
            </a:r>
            <a:r>
              <a:rPr lang="en-US" altLang="zh-HK" sz="1100" dirty="0" smtClean="0">
                <a:solidFill>
                  <a:schemeClr val="tx1"/>
                </a:solidFill>
              </a:rPr>
              <a:t>. Upload PDF via API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boylesoftware.com/blog/wp-content/uploads/2016/02/Screen-Shot-2016-02-22-at-11.42.46-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81" y="1956559"/>
            <a:ext cx="2679607" cy="14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331640" y="1052736"/>
            <a:ext cx="864096" cy="576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Research daily Financial report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22" descr="https://cdn-ak.f.st-hatena.com/images/fotolife/r/ryo_abe/20171210/20171210003609.png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10978" r="12874" b="27268"/>
          <a:stretch/>
        </p:blipFill>
        <p:spPr bwMode="auto">
          <a:xfrm>
            <a:off x="187113" y="3647440"/>
            <a:ext cx="1432559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H="1">
            <a:off x="877490" y="3042110"/>
            <a:ext cx="1" cy="62138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hlinkClick r:id="rId8" action="ppaction://hlinksldjump"/>
          </p:cNvPr>
          <p:cNvSpPr/>
          <p:nvPr/>
        </p:nvSpPr>
        <p:spPr>
          <a:xfrm>
            <a:off x="943968" y="3140968"/>
            <a:ext cx="1179760" cy="4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2</a:t>
            </a:r>
            <a:r>
              <a:rPr lang="en-US" altLang="zh-HK" sz="1100" dirty="0" smtClean="0">
                <a:solidFill>
                  <a:schemeClr val="tx1"/>
                </a:solidFill>
              </a:rPr>
              <a:t>. Trigger Cloud function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75467" y="4387603"/>
            <a:ext cx="2" cy="814747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hlinkClick r:id="rId9" action="ppaction://hlinksldjump"/>
          </p:cNvPr>
          <p:cNvSpPr/>
          <p:nvPr/>
        </p:nvSpPr>
        <p:spPr>
          <a:xfrm>
            <a:off x="907962" y="4437112"/>
            <a:ext cx="12877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3. Extract Text &amp; convert format (using 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10" action="ppaction://hlinksldjump"/>
          </p:cNvPr>
          <p:cNvSpPr/>
          <p:nvPr/>
        </p:nvSpPr>
        <p:spPr>
          <a:xfrm>
            <a:off x="1259632" y="5517232"/>
            <a:ext cx="12241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4. load formatted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32000" y="5456134"/>
            <a:ext cx="1512167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hlinkClick r:id="rId11" action="ppaction://hlinksldjump"/>
          </p:cNvPr>
          <p:cNvSpPr/>
          <p:nvPr/>
        </p:nvSpPr>
        <p:spPr>
          <a:xfrm>
            <a:off x="6841315" y="5639786"/>
            <a:ext cx="1247328" cy="38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Trained M</a:t>
            </a:r>
            <a:r>
              <a:rPr lang="en-US" altLang="zh-TW" sz="1100" b="1" dirty="0" smtClean="0">
                <a:solidFill>
                  <a:srgbClr val="3668C4"/>
                </a:solidFill>
              </a:rPr>
              <a:t>odel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997459" y="4770302"/>
            <a:ext cx="102630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084168" y="3501008"/>
            <a:ext cx="1422257" cy="886595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14" y="4174797"/>
            <a:ext cx="504056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4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7" y="4174797"/>
            <a:ext cx="601216" cy="5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0" y="4173647"/>
            <a:ext cx="504056" cy="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1" y="4165950"/>
            <a:ext cx="576064" cy="5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940152" y="4290998"/>
            <a:ext cx="1127363" cy="420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6. Supervised training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7" name="Picture 46" descr="cloud dialogflow logo的圖片搜尋結果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3" y="4156487"/>
            <a:ext cx="1017636" cy="7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hlinkClick r:id="rId14" action="ppaction://hlinksldjump"/>
          </p:cNvPr>
          <p:cNvSpPr/>
          <p:nvPr/>
        </p:nvSpPr>
        <p:spPr>
          <a:xfrm>
            <a:off x="4716016" y="4900413"/>
            <a:ext cx="1507636" cy="2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Machine learning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30" name="內容版面配置區 7" descr="畫面剪輯">
            <a:hlinkClick r:id="rId14" action="ppaction://hlinksldjump"/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474"/>
          <a:stretch/>
        </p:blipFill>
        <p:spPr>
          <a:xfrm>
            <a:off x="7027567" y="4490827"/>
            <a:ext cx="1031303" cy="118577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648654" y="5456134"/>
            <a:ext cx="3418861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2" descr="https://guiademarketing.com.br/wp-content/uploads/2017/01/chat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731284"/>
            <a:ext cx="1039305" cy="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6190349" y="1097894"/>
            <a:ext cx="874298" cy="3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Chabot</a:t>
            </a:r>
          </a:p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Text / Voice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543218" y="1495931"/>
            <a:ext cx="0" cy="82809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320761" y="1522138"/>
            <a:ext cx="0" cy="79132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40152" y="1772816"/>
            <a:ext cx="1305445" cy="40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9</a:t>
            </a:r>
            <a:r>
              <a:rPr lang="en-US" altLang="zh-HK" sz="1100" dirty="0" smtClean="0">
                <a:solidFill>
                  <a:schemeClr val="tx1"/>
                </a:solidFill>
              </a:rPr>
              <a:t>. </a:t>
            </a:r>
            <a:r>
              <a:rPr lang="en-US" altLang="zh-HK" sz="1100" dirty="0" smtClean="0">
                <a:solidFill>
                  <a:schemeClr val="tx1"/>
                </a:solidFill>
              </a:rPr>
              <a:t>Request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Financial advice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68702" y="1745966"/>
            <a:ext cx="1179761" cy="51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11. </a:t>
            </a:r>
            <a:r>
              <a:rPr lang="en-US" altLang="zh-HK" sz="1100" dirty="0" smtClean="0">
                <a:solidFill>
                  <a:schemeClr val="tx1"/>
                </a:solidFill>
              </a:rPr>
              <a:t>Response today financial predictions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7335" y="5759678"/>
            <a:ext cx="122832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Storage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40" name="內容版面配置區 14" descr="畫面剪輯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5" y="5202350"/>
            <a:ext cx="832152" cy="584572"/>
          </a:xfrm>
          <a:prstGeom prst="rect">
            <a:avLst/>
          </a:prstGeom>
        </p:spPr>
      </p:pic>
      <p:sp>
        <p:nvSpPr>
          <p:cNvPr id="41" name="矩形 40">
            <a:hlinkClick r:id="rId17" action="ppaction://hlinksldjump"/>
          </p:cNvPr>
          <p:cNvSpPr/>
          <p:nvPr/>
        </p:nvSpPr>
        <p:spPr>
          <a:xfrm>
            <a:off x="2672159" y="5871555"/>
            <a:ext cx="100811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AutoML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08338" y="3808637"/>
            <a:ext cx="1680244" cy="30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5. Labelled Data (Stock related entities)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522849" y="4770302"/>
            <a:ext cx="138155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149691" y="5507715"/>
            <a:ext cx="2240362" cy="32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7. AutoML Natural Language Entity Extraction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Picture 2" descr="cloud storage logo的圖片搜尋結果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5080"/>
            <a:ext cx="648073" cy="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loud storage logo的圖片搜尋結果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2350"/>
            <a:ext cx="648072" cy="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079627" y="2563381"/>
            <a:ext cx="1080119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chemeClr val="accent2">
                    <a:lumMod val="75000"/>
                  </a:schemeClr>
                </a:solidFill>
              </a:rPr>
              <a:t>Cloud Storage</a:t>
            </a:r>
            <a:endParaRPr lang="zh-HK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0" name="Picture 10" descr="cloud datastore的圖片搜尋結果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47" y="2327603"/>
            <a:ext cx="810903" cy="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單箭頭接點 50"/>
          <p:cNvCxnSpPr/>
          <p:nvPr/>
        </p:nvCxnSpPr>
        <p:spPr>
          <a:xfrm flipH="1">
            <a:off x="6147019" y="2702054"/>
            <a:ext cx="920496" cy="0"/>
          </a:xfrm>
          <a:prstGeom prst="straightConnector1">
            <a:avLst/>
          </a:prstGeom>
          <a:ln w="15875">
            <a:solidFill>
              <a:srgbClr val="00206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23" action="ppaction://hlinksldjump"/>
          </p:cNvPr>
          <p:cNvSpPr/>
          <p:nvPr/>
        </p:nvSpPr>
        <p:spPr>
          <a:xfrm>
            <a:off x="5148064" y="3042110"/>
            <a:ext cx="1080120" cy="4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Datastore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04248" y="3501008"/>
            <a:ext cx="1368152" cy="43204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8</a:t>
            </a:r>
            <a:r>
              <a:rPr lang="en-US" altLang="zh-HK" sz="1100" dirty="0" smtClean="0">
                <a:solidFill>
                  <a:schemeClr val="tx1"/>
                </a:solidFill>
              </a:rPr>
              <a:t>. </a:t>
            </a:r>
            <a:r>
              <a:rPr lang="en-US" altLang="zh-HK" sz="1100" dirty="0" smtClean="0">
                <a:solidFill>
                  <a:schemeClr val="tx1"/>
                </a:solidFill>
              </a:rPr>
              <a:t>Run Application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(Python)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868144" y="3573016"/>
            <a:ext cx="1368152" cy="864096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128543" y="2754078"/>
            <a:ext cx="890618" cy="40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10 Store / Retrieve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Prediction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1" descr="dialogflow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9718"/>
            <a:ext cx="1512168" cy="395226"/>
          </a:xfrm>
          <a:prstGeom prst="rect">
            <a:avLst/>
          </a:prstGeom>
        </p:spPr>
      </p:pic>
      <p:sp>
        <p:nvSpPr>
          <p:cNvPr id="56" name="矩形 38"/>
          <p:cNvSpPr/>
          <p:nvPr/>
        </p:nvSpPr>
        <p:spPr>
          <a:xfrm>
            <a:off x="179512" y="4077072"/>
            <a:ext cx="144343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Vision API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CN" dirty="0" err="1" smtClean="0"/>
              <a:t>Chatbot</a:t>
            </a:r>
            <a:r>
              <a:rPr kumimoji="1" lang="en-US" altLang="zh-CN" dirty="0" smtClean="0"/>
              <a:t> Demo</a:t>
            </a:r>
            <a:endParaRPr kumimoji="1" lang="zh-TW" altLang="en-US" dirty="0"/>
          </a:p>
        </p:txBody>
      </p:sp>
      <p:pic>
        <p:nvPicPr>
          <p:cNvPr id="6" name="Picture 5" descr="Screen Shot 2019-07-27 at 23.21.48.png">
            <a:hlinkClick r:id="rId2" tooltip="Click the icon to access to the chatbot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009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60648"/>
            <a:ext cx="2520280" cy="1143000"/>
          </a:xfrm>
        </p:spPr>
        <p:txBody>
          <a:bodyPr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Thank You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!!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772816"/>
            <a:ext cx="8640960" cy="16561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Enjoy Investing </a:t>
            </a:r>
            <a:endParaRPr kumimoji="1" lang="en-US" altLang="zh-TW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kumimoji="1" lang="en-US" altLang="zh-TW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Earn as much as you can</a:t>
            </a:r>
            <a:r>
              <a:rPr kumimoji="1" lang="en-US" altLang="zh-TW" i="1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</a:p>
        </p:txBody>
      </p:sp>
      <p:pic>
        <p:nvPicPr>
          <p:cNvPr id="5" name="Picture 4" descr="Screen Shot 2019-07-27 at 19.1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5084"/>
            <a:ext cx="3203848" cy="3372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9666" y="3140968"/>
            <a:ext cx="66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87824" y="220486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💸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💵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💴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💶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💷</a:t>
            </a:r>
            <a:endParaRPr lang="zh-TW" alt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08104" y="980728"/>
            <a:ext cx="1048762" cy="461665"/>
            <a:chOff x="5508104" y="980728"/>
            <a:chExt cx="104876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40152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980728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08104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7 at 23.4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8"/>
            <a:ext cx="4499992" cy="661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9-07-27 at 23.45.43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5132"/>
            <a:ext cx="4502990" cy="6626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7-28 at 00.23.1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1063</TotalTime>
  <Words>355</Words>
  <Application>Microsoft Office PowerPoint</Application>
  <PresentationFormat>如螢幕大小 (4:3)</PresentationFormat>
  <Paragraphs>72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宋体</vt:lpstr>
      <vt:lpstr>华文楷体</vt:lpstr>
      <vt:lpstr>新細明體</vt:lpstr>
      <vt:lpstr>Arial</vt:lpstr>
      <vt:lpstr>Calibri</vt:lpstr>
      <vt:lpstr>Century Schoolbook</vt:lpstr>
      <vt:lpstr>Wingdings</vt:lpstr>
      <vt:lpstr>Wingdings 2</vt:lpstr>
      <vt:lpstr>Oriel</vt:lpstr>
      <vt:lpstr>Custom Design</vt:lpstr>
      <vt:lpstr>PowerPoint 簡報</vt:lpstr>
      <vt:lpstr>PowerPoint 簡報</vt:lpstr>
      <vt:lpstr>Solution and business case</vt:lpstr>
      <vt:lpstr>PowerPoint 簡報</vt:lpstr>
      <vt:lpstr>Chatbot Demo</vt:lpstr>
      <vt:lpstr>Thank You!!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Hackimon – Our team member</dc:title>
  <dc:creator>user</dc:creator>
  <cp:keywords>NOT-APPL</cp:keywords>
  <dc:description>NOT-APPL</dc:description>
  <cp:lastModifiedBy>TANG Ying Kin</cp:lastModifiedBy>
  <cp:revision>84</cp:revision>
  <cp:lastPrinted>2019-07-23T03:52:05Z</cp:lastPrinted>
  <dcterms:created xsi:type="dcterms:W3CDTF">2019-07-19T15:19:01Z</dcterms:created>
  <dcterms:modified xsi:type="dcterms:W3CDTF">2019-07-28T12:54:07Z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NOT-APPL</vt:lpwstr>
  </property>
  <property fmtid="{D5CDD505-2E9C-101B-9397-08002B2CF9AE}" pid="3" name="Source">
    <vt:lpwstr>External</vt:lpwstr>
  </property>
  <property fmtid="{D5CDD505-2E9C-101B-9397-08002B2CF9AE}" pid="4" name="Footers">
    <vt:lpwstr>External No Footers</vt:lpwstr>
  </property>
  <property fmtid="{D5CDD505-2E9C-101B-9397-08002B2CF9AE}" pid="5" name="DocClassification">
    <vt:lpwstr>CLANOTAPP</vt:lpwstr>
  </property>
</Properties>
</file>